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10797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that the tangent &amp; velocity problems are basic to calculus.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2.1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The Tangent &amp; Velocity Problems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2.1 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(#14)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657600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“Don’t limit your challenges. Challenge your limits” </a:t>
            </a:r>
          </a:p>
          <a:p>
            <a:pPr algn="ctr"/>
            <a:r>
              <a:rPr lang="en-US" sz="2200" b="1" i="1" dirty="0"/>
              <a:t>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943100" y="611188"/>
            <a:ext cx="478066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C00000"/>
                </a:solidFill>
                <a:latin typeface="Arial Black" pitchFamily="34" charset="0"/>
              </a:rPr>
              <a:t>Warm-Up </a:t>
            </a:r>
            <a:r>
              <a:rPr lang="en-US" sz="5400" dirty="0" smtClean="0">
                <a:solidFill>
                  <a:srgbClr val="C00000"/>
                </a:solidFill>
                <a:latin typeface="Arial Black" pitchFamily="34" charset="0"/>
              </a:rPr>
              <a:t>#6</a:t>
            </a:r>
            <a:endParaRPr lang="en-US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74625" y="331788"/>
            <a:ext cx="106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8007350" y="241300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9</a:t>
            </a:r>
            <a:r>
              <a:rPr lang="en-US" dirty="0" smtClean="0"/>
              <a:t>/6/16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0380" y="2209800"/>
                <a:ext cx="8552341" cy="3139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2200" dirty="0" smtClean="0"/>
                  <a:t>Find an equation of the line that satisfies the given conditions:</a:t>
                </a:r>
              </a:p>
              <a:p>
                <a:r>
                  <a:rPr lang="en-US" sz="2200" dirty="0" smtClean="0"/>
                  <a:t>     through (1, 7) and parallel to the line passing through (2, 5) and (-2, 1).</a:t>
                </a:r>
              </a:p>
              <a:p>
                <a:r>
                  <a:rPr lang="en-US" sz="2200" dirty="0"/>
                  <a:t> </a:t>
                </a:r>
                <a:r>
                  <a:rPr lang="en-US" sz="2200" dirty="0" smtClean="0"/>
                  <a:t>    </a:t>
                </a:r>
                <a:r>
                  <a:rPr lang="en-US" sz="2200" b="1" dirty="0" smtClean="0"/>
                  <a:t>Write in slope-intercept form.</a:t>
                </a:r>
                <a:endParaRPr lang="en-US" sz="2200" b="1" dirty="0"/>
              </a:p>
              <a:p>
                <a:endParaRPr lang="en-US" sz="2200" dirty="0" smtClean="0"/>
              </a:p>
              <a:p>
                <a:pPr marL="342900" indent="-342900">
                  <a:buAutoNum type="arabicPeriod" startAt="2"/>
                </a:pPr>
                <a:r>
                  <a:rPr lang="en-US" sz="2200" dirty="0" smtClean="0"/>
                  <a:t>Rewrite the quadratic function into vertex form: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</a:rPr>
                      <m:t>+2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200" b="0" dirty="0" smtClean="0"/>
              </a:p>
              <a:p>
                <a:pPr marL="342900" indent="-342900">
                  <a:buAutoNum type="arabicPeriod" startAt="2"/>
                </a:pPr>
                <a:endParaRPr lang="en-US" sz="2200" dirty="0" smtClean="0"/>
              </a:p>
              <a:p>
                <a:pPr marL="342900" indent="-342900">
                  <a:buAutoNum type="arabicPeriod" startAt="2"/>
                </a:pPr>
                <a:endParaRPr lang="en-US" sz="2200" dirty="0"/>
              </a:p>
              <a:p>
                <a:pPr marL="342900" indent="-342900">
                  <a:buAutoNum type="arabicPeriod" startAt="2"/>
                </a:pPr>
                <a:r>
                  <a:rPr lang="en-US" sz="2200" dirty="0" smtClean="0"/>
                  <a:t>Find a function whose graph is a parabola with vertex (1, -5) and that </a:t>
                </a:r>
              </a:p>
              <a:p>
                <a:r>
                  <a:rPr lang="en-US" sz="2200" dirty="0"/>
                  <a:t> </a:t>
                </a:r>
                <a:r>
                  <a:rPr lang="en-US" sz="2200" dirty="0" smtClean="0"/>
                  <a:t>    passes through the point (2, -3).</a:t>
                </a:r>
                <a:endParaRPr lang="en-US" sz="2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80" y="2209800"/>
                <a:ext cx="8552341" cy="3139321"/>
              </a:xfrm>
              <a:prstGeom prst="rect">
                <a:avLst/>
              </a:prstGeom>
              <a:blipFill rotWithShape="1">
                <a:blip r:embed="rId2"/>
                <a:stretch>
                  <a:fillRect l="-998" t="-1556" b="-2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5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1000" y="1143000"/>
                <a:ext cx="4363759" cy="3046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  </m:t>
                    </m:r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)=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+6</m:t>
                    </m:r>
                  </m:oMath>
                </a14:m>
                <a:endParaRPr lang="en-US" sz="3200" dirty="0" smtClean="0"/>
              </a:p>
              <a:p>
                <a:pPr marL="342900" indent="-342900">
                  <a:buAutoNum type="arabicPeriod"/>
                </a:pPr>
                <a:endParaRPr lang="en-US" sz="3200" dirty="0" smtClean="0"/>
              </a:p>
              <a:p>
                <a:pPr marL="342900" indent="-342900">
                  <a:buAutoNum type="arabicPeriod" startAt="2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  </m:t>
                    </m:r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sz="3200" dirty="0" smtClean="0"/>
              </a:p>
              <a:p>
                <a:pPr marL="342900" indent="-342900">
                  <a:buAutoNum type="arabicPeriod" startAt="2"/>
                </a:pPr>
                <a:endParaRPr lang="en-US" sz="3200" dirty="0"/>
              </a:p>
              <a:p>
                <a:pPr marL="342900" indent="-342900">
                  <a:buFontTx/>
                  <a:buAutoNum type="arabicPeriod" startAt="2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  </m:t>
                    </m:r>
                    <m:r>
                      <a:rPr lang="en-US" sz="32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</a:rPr>
                          <m:t>(</m:t>
                        </m:r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</a:rPr>
                          <m:t>1)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3200" dirty="0" smtClean="0"/>
                  <a:t>5</a:t>
                </a:r>
                <a:endParaRPr lang="en-US" sz="3200" dirty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43000"/>
                <a:ext cx="4363759" cy="3046988"/>
              </a:xfrm>
              <a:prstGeom prst="rect">
                <a:avLst/>
              </a:prstGeom>
              <a:blipFill rotWithShape="1">
                <a:blip r:embed="rId2"/>
                <a:stretch>
                  <a:fillRect r="-2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596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</TotalTime>
  <Words>194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293</cp:revision>
  <dcterms:created xsi:type="dcterms:W3CDTF">2013-08-06T06:59:20Z</dcterms:created>
  <dcterms:modified xsi:type="dcterms:W3CDTF">2016-09-06T07:09:37Z</dcterms:modified>
</cp:coreProperties>
</file>