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hs.com/glossary/term/25" TargetMode="External"/><Relationship Id="rId2" Type="http://schemas.openxmlformats.org/officeDocument/2006/relationships/hyperlink" Target="https://codehs.com/glossary/term/35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odehs.com/glossary/term/1" TargetMode="External"/><Relationship Id="rId4" Type="http://schemas.openxmlformats.org/officeDocument/2006/relationships/hyperlink" Target="https://codehs.com/glossary/term/7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338635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Intro to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CodeHS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 &amp; show how Karel can perform simple tasks.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Programming w/Karel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Intro to Programming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Vocab Words/Review Sec.2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Section 3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Complete Section 3 (#10)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8/23/16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05200"/>
            <a:ext cx="3821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b="1" i="1" dirty="0"/>
              <a:t>“Your time is limited, so don’t waste it living someone else’s life.” </a:t>
            </a:r>
          </a:p>
          <a:p>
            <a:pPr algn="ctr" fontAlgn="base"/>
            <a:r>
              <a:rPr lang="en-US" sz="2400" b="1" i="1" dirty="0"/>
              <a:t>--Steve Jobs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154" y="157371"/>
            <a:ext cx="871104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u="sng" dirty="0" smtClean="0">
                <a:solidFill>
                  <a:srgbClr val="0070C0"/>
                </a:solidFill>
              </a:rPr>
              <a:t>Call a function</a:t>
            </a:r>
            <a:endParaRPr lang="en-US" sz="2100" b="1" u="sng" dirty="0">
              <a:solidFill>
                <a:srgbClr val="0070C0"/>
              </a:solidFill>
            </a:endParaRPr>
          </a:p>
          <a:p>
            <a:r>
              <a:rPr lang="en-US" sz="2100" dirty="0"/>
              <a:t>Calling a function actually gives the command, so the computer will run the code for that function.</a:t>
            </a:r>
            <a:endParaRPr lang="en-US" sz="2100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154" y="1362119"/>
            <a:ext cx="72043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u="sng" dirty="0">
                <a:hlinkClick r:id="rId2"/>
              </a:rPr>
              <a:t>Curly Bracket</a:t>
            </a:r>
            <a:endParaRPr lang="en-US" sz="2100" b="1" dirty="0"/>
          </a:p>
          <a:p>
            <a:r>
              <a:rPr lang="en-US" sz="2100" dirty="0"/>
              <a:t>An open curly bracket is { and a close curly bracket is }</a:t>
            </a:r>
            <a:endParaRPr lang="en-US" sz="2100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154" y="2356643"/>
            <a:ext cx="5943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hlinkClick r:id="rId3"/>
              </a:rPr>
              <a:t>Function</a:t>
            </a:r>
            <a:endParaRPr lang="en-US" sz="2100" b="1" dirty="0"/>
          </a:p>
          <a:p>
            <a:r>
              <a:rPr lang="en-US" sz="2100" dirty="0"/>
              <a:t>A function is a way to teach Karel a new word.</a:t>
            </a:r>
            <a:endParaRPr lang="en-US" sz="2100" u="none" strike="noStrike" dirty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8154" y="3317980"/>
            <a:ext cx="6324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hlinkClick r:id="rId4"/>
              </a:rPr>
              <a:t>Function body</a:t>
            </a:r>
            <a:endParaRPr lang="en-US" sz="2100" b="1" dirty="0"/>
          </a:p>
          <a:p>
            <a:r>
              <a:rPr lang="en-US" sz="2100" dirty="0"/>
              <a:t>The part of a function that contains the commands</a:t>
            </a:r>
            <a:endParaRPr lang="en-US" sz="2100" u="none" strike="noStrike" dirty="0">
              <a:effectLst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8154" y="4490071"/>
            <a:ext cx="8571577" cy="1148976"/>
          </a:xfrm>
          <a:prstGeom prst="rect">
            <a:avLst/>
          </a:prstGeom>
          <a:solidFill>
            <a:srgbClr val="F9F2F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88872" rIns="91440" bIns="8887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 dirty="0" err="1" smtClean="0">
                <a:ln>
                  <a:noFill/>
                </a:ln>
                <a:solidFill>
                  <a:srgbClr val="428BCA"/>
                </a:solidFill>
                <a:effectLst/>
                <a:latin typeface="Helvetica Neue"/>
                <a:hlinkClick r:id="rId5"/>
              </a:rPr>
              <a:t>lowerCamelCase</a:t>
            </a:r>
            <a:endParaRPr kumimoji="0" lang="en-US" altLang="en-US" sz="21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 err="1" smtClean="0">
                <a:ln>
                  <a:noFill/>
                </a:ln>
                <a:solidFill>
                  <a:srgbClr val="C7254E"/>
                </a:solidFill>
                <a:effectLst/>
                <a:latin typeface="Consolas" panose="020B0609020204030204" pitchFamily="49" charset="0"/>
              </a:rPr>
              <a:t>lowerCamelCase</a:t>
            </a:r>
            <a:r>
              <a:rPr kumimoji="0" lang="en-US" alt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is a naming convention where the first letter is lower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case, and each  subsequent start of a word is upper case.</a:t>
            </a:r>
          </a:p>
        </p:txBody>
      </p:sp>
    </p:spTree>
    <p:extLst>
      <p:ext uri="{BB962C8B-B14F-4D97-AF65-F5344CB8AC3E}">
        <p14:creationId xmlns:p14="http://schemas.microsoft.com/office/powerpoint/2010/main" val="390758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3934</TotalTime>
  <Words>133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Comic Sans MS</vt:lpstr>
      <vt:lpstr>Consolas</vt:lpstr>
      <vt:lpstr>Helvetica Neue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281</cp:revision>
  <dcterms:created xsi:type="dcterms:W3CDTF">2013-08-06T06:59:20Z</dcterms:created>
  <dcterms:modified xsi:type="dcterms:W3CDTF">2016-08-23T22:06:49Z</dcterms:modified>
</cp:coreProperties>
</file>