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66" r:id="rId6"/>
    <p:sldId id="256" r:id="rId7"/>
    <p:sldId id="257" r:id="rId8"/>
    <p:sldId id="258" r:id="rId9"/>
    <p:sldId id="259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12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21.wmf"/><Relationship Id="rId4" Type="http://schemas.openxmlformats.org/officeDocument/2006/relationships/image" Target="../media/image32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1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6DEB3-0860-4400-BD0B-1C3FF9381E5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E7FD-A957-4DEB-9A71-4F4386D86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9C923-9960-46BA-9F0E-C0DD79BDD5B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1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0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4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B2D7-9B2A-47DB-B5B0-BB081B360D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" Type="http://schemas.openxmlformats.org/officeDocument/2006/relationships/oleObject" Target="../embeddings/oleObject38.bin"/><Relationship Id="rId21" Type="http://schemas.openxmlformats.org/officeDocument/2006/relationships/image" Target="../media/image44.wmf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49.bin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43.wmf"/><Relationship Id="rId4" Type="http://schemas.openxmlformats.org/officeDocument/2006/relationships/image" Target="../media/image36.wmf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7.wmf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5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27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Relationship Id="rId22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Picture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790825"/>
            <a:ext cx="8305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dirty="0"/>
              <a:t>Copyright © Cengage Learning. All rights reserved.</a:t>
            </a:r>
            <a:r>
              <a:rPr lang="en-US" altLang="en-US" dirty="0"/>
              <a:t> 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61417" y="2938463"/>
            <a:ext cx="9060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chemeClr val="bg1"/>
                </a:solidFill>
              </a:rPr>
              <a:t>3.5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1890713" y="31115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/>
              <a:t>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367061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667000" y="381000"/>
            <a:ext cx="3581400" cy="533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667000" y="381000"/>
            <a:ext cx="354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Higher Order Derivatives</a:t>
            </a:r>
          </a:p>
        </p:txBody>
      </p:sp>
      <p:grpSp>
        <p:nvGrpSpPr>
          <p:cNvPr id="106519" name="Group 23"/>
          <p:cNvGrpSpPr>
            <a:grpSpLocks/>
          </p:cNvGrpSpPr>
          <p:nvPr/>
        </p:nvGrpSpPr>
        <p:grpSpPr bwMode="auto">
          <a:xfrm>
            <a:off x="593725" y="990600"/>
            <a:ext cx="3902076" cy="906463"/>
            <a:chOff x="374" y="624"/>
            <a:chExt cx="2458" cy="571"/>
          </a:xfrm>
        </p:grpSpPr>
        <p:sp>
          <p:nvSpPr>
            <p:cNvPr id="106500" name="Text Box 4"/>
            <p:cNvSpPr txBox="1">
              <a:spLocks noChangeArrowheads="1"/>
            </p:cNvSpPr>
            <p:nvPr/>
          </p:nvSpPr>
          <p:spPr bwMode="auto">
            <a:xfrm>
              <a:off x="374" y="793"/>
              <a:ext cx="16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smtClean="0"/>
                <a:t>Find                         if           </a:t>
              </a:r>
              <a:endParaRPr lang="en-US" altLang="en-US" dirty="0"/>
            </a:p>
          </p:txBody>
        </p:sp>
        <p:graphicFrame>
          <p:nvGraphicFramePr>
            <p:cNvPr id="106501" name="Object 5"/>
            <p:cNvGraphicFramePr>
              <a:graphicFrameLocks noChangeAspect="1"/>
            </p:cNvGraphicFramePr>
            <p:nvPr/>
          </p:nvGraphicFramePr>
          <p:xfrm>
            <a:off x="912" y="624"/>
            <a:ext cx="415" cy="5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1" name="Equation" r:id="rId3" imgW="304560" imgH="419040" progId="Equation.DSMT4">
                    <p:embed/>
                  </p:oleObj>
                </mc:Choice>
                <mc:Fallback>
                  <p:oleObj name="Equation" r:id="rId3" imgW="30456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624"/>
                          <a:ext cx="415" cy="5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502" name="Object 6"/>
            <p:cNvGraphicFramePr>
              <a:graphicFrameLocks noChangeAspect="1"/>
            </p:cNvGraphicFramePr>
            <p:nvPr/>
          </p:nvGraphicFramePr>
          <p:xfrm>
            <a:off x="1673" y="793"/>
            <a:ext cx="1159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5" imgW="850680" imgH="228600" progId="Equation.DSMT4">
                    <p:embed/>
                  </p:oleObj>
                </mc:Choice>
                <mc:Fallback>
                  <p:oleObj name="Equation" r:id="rId5" imgW="850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3" y="793"/>
                          <a:ext cx="1159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762000" y="2173288"/>
          <a:ext cx="18399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73288"/>
                        <a:ext cx="1839913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706438" y="3124200"/>
          <a:ext cx="203358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8" imgW="939600" imgH="228600" progId="Equation.DSMT4">
                  <p:embed/>
                </p:oleObj>
              </mc:Choice>
              <mc:Fallback>
                <p:oleObj name="Equation" r:id="rId8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124200"/>
                        <a:ext cx="203358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9"/>
          <p:cNvGraphicFramePr>
            <a:graphicFrameLocks noChangeAspect="1"/>
          </p:cNvGraphicFramePr>
          <p:nvPr/>
        </p:nvGraphicFramePr>
        <p:xfrm>
          <a:off x="762000" y="3962400"/>
          <a:ext cx="1924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62400"/>
                        <a:ext cx="19240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0"/>
          <p:cNvGraphicFramePr>
            <a:graphicFrameLocks noChangeAspect="1"/>
          </p:cNvGraphicFramePr>
          <p:nvPr/>
        </p:nvGraphicFramePr>
        <p:xfrm>
          <a:off x="914400" y="4648200"/>
          <a:ext cx="14017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2" imgW="647640" imgH="444240" progId="Equation.DSMT4">
                  <p:embed/>
                </p:oleObj>
              </mc:Choice>
              <mc:Fallback>
                <p:oleObj name="Equation" r:id="rId12" imgW="647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140176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1092200" y="5715000"/>
          <a:ext cx="10445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4" imgW="482400" imgH="444240" progId="Equation.DSMT4">
                  <p:embed/>
                </p:oleObj>
              </mc:Choice>
              <mc:Fallback>
                <p:oleObj name="Equation" r:id="rId14" imgW="482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715000"/>
                        <a:ext cx="10445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8" name="Object 12"/>
          <p:cNvGraphicFramePr>
            <a:graphicFrameLocks noChangeAspect="1"/>
          </p:cNvGraphicFramePr>
          <p:nvPr/>
        </p:nvGraphicFramePr>
        <p:xfrm>
          <a:off x="3863975" y="1905000"/>
          <a:ext cx="23082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6" imgW="1066680" imgH="444240" progId="Equation.DSMT4">
                  <p:embed/>
                </p:oleObj>
              </mc:Choice>
              <mc:Fallback>
                <p:oleObj name="Equation" r:id="rId16" imgW="1066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1905000"/>
                        <a:ext cx="23082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9" name="Object 13"/>
          <p:cNvGraphicFramePr>
            <a:graphicFrameLocks noChangeAspect="1"/>
          </p:cNvGraphicFramePr>
          <p:nvPr/>
        </p:nvGraphicFramePr>
        <p:xfrm>
          <a:off x="3981450" y="3048000"/>
          <a:ext cx="21161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8" imgW="977760" imgH="444240" progId="Equation.DSMT4">
                  <p:embed/>
                </p:oleObj>
              </mc:Choice>
              <mc:Fallback>
                <p:oleObj name="Equation" r:id="rId18" imgW="9777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3048000"/>
                        <a:ext cx="21161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0" name="Object 14"/>
          <p:cNvGraphicFramePr>
            <a:graphicFrameLocks noChangeAspect="1"/>
          </p:cNvGraphicFramePr>
          <p:nvPr/>
        </p:nvGraphicFramePr>
        <p:xfrm>
          <a:off x="3867150" y="4343400"/>
          <a:ext cx="23082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20" imgW="1066680" imgH="444240" progId="Equation.DSMT4">
                  <p:embed/>
                </p:oleObj>
              </mc:Choice>
              <mc:Fallback>
                <p:oleObj name="Equation" r:id="rId20" imgW="1066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4343400"/>
                        <a:ext cx="23082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1" name="Object 15"/>
          <p:cNvGraphicFramePr>
            <a:graphicFrameLocks noChangeAspect="1"/>
          </p:cNvGraphicFramePr>
          <p:nvPr/>
        </p:nvGraphicFramePr>
        <p:xfrm>
          <a:off x="4070350" y="5562600"/>
          <a:ext cx="17859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2" imgW="825480" imgH="444240" progId="Equation.DSMT4">
                  <p:embed/>
                </p:oleObj>
              </mc:Choice>
              <mc:Fallback>
                <p:oleObj name="Equation" r:id="rId22" imgW="825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5562600"/>
                        <a:ext cx="17859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4038600" y="5562600"/>
            <a:ext cx="19812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20" name="Group 24"/>
          <p:cNvGrpSpPr>
            <a:grpSpLocks/>
          </p:cNvGrpSpPr>
          <p:nvPr/>
        </p:nvGrpSpPr>
        <p:grpSpPr bwMode="auto">
          <a:xfrm>
            <a:off x="6705600" y="3505200"/>
            <a:ext cx="1997075" cy="1187450"/>
            <a:chOff x="4224" y="2208"/>
            <a:chExt cx="1258" cy="748"/>
          </a:xfrm>
        </p:grpSpPr>
        <p:sp>
          <p:nvSpPr>
            <p:cNvPr id="106514" name="Text Box 18"/>
            <p:cNvSpPr txBox="1">
              <a:spLocks noChangeArrowheads="1"/>
            </p:cNvSpPr>
            <p:nvPr/>
          </p:nvSpPr>
          <p:spPr bwMode="auto">
            <a:xfrm>
              <a:off x="4224" y="2208"/>
              <a:ext cx="125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66FF"/>
                  </a:solidFill>
                </a:rPr>
                <a:t>Substitute       </a:t>
              </a:r>
            </a:p>
            <a:p>
              <a:r>
                <a:rPr lang="en-US" altLang="en-US">
                  <a:solidFill>
                    <a:srgbClr val="0066FF"/>
                  </a:solidFill>
                </a:rPr>
                <a:t>back into the equation.</a:t>
              </a:r>
            </a:p>
          </p:txBody>
        </p:sp>
        <p:graphicFrame>
          <p:nvGraphicFramePr>
            <p:cNvPr id="106515" name="Object 19"/>
            <p:cNvGraphicFramePr>
              <a:graphicFrameLocks noChangeAspect="1"/>
            </p:cNvGraphicFramePr>
            <p:nvPr/>
          </p:nvGraphicFramePr>
          <p:xfrm>
            <a:off x="5232" y="2208"/>
            <a:ext cx="226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2" name="Equation" r:id="rId24" imgW="164880" imgH="203040" progId="Equation.DSMT4">
                    <p:embed/>
                  </p:oleObj>
                </mc:Choice>
                <mc:Fallback>
                  <p:oleObj name="Equation" r:id="rId24" imgW="164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2208"/>
                          <a:ext cx="226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6516" name="Line 20"/>
          <p:cNvSpPr>
            <a:spLocks noChangeShapeType="1"/>
          </p:cNvSpPr>
          <p:nvPr/>
        </p:nvSpPr>
        <p:spPr bwMode="auto">
          <a:xfrm flipH="1" flipV="1">
            <a:off x="6019800" y="3581400"/>
            <a:ext cx="609600" cy="5334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 flipH="1">
            <a:off x="6172200" y="4191000"/>
            <a:ext cx="457200" cy="3810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6518" name="Object 2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6" imgW="190440" imgH="139680" progId="Equation.DSMT4">
                  <p:embed/>
                </p:oleObj>
              </mc:Choice>
              <mc:Fallback>
                <p:oleObj name="Equation" r:id="rId26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9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3" grpId="0" animBg="1"/>
      <p:bldP spid="106516" grpId="0" animBg="1"/>
      <p:bldP spid="106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0"/>
            <a:ext cx="304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http://youtu.be/k9b00eJhMqs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900112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and Explicit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9600" cy="5256212"/>
          </a:xfrm>
          <a:noFill/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functions have been expressed in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form.       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in the equation                      , the variable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explicitly written as a function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functions, however, are only implied by an equation. For instance, the function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implicitly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equation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</a:t>
            </a:r>
            <a:r>
              <a:rPr lang="en-US" altLang="en-US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form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574" y="2819400"/>
            <a:ext cx="209560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90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457200"/>
            <a:ext cx="8229600" cy="6096000"/>
          </a:xfrm>
          <a:noFill/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find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equation, you can write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explicitly as a function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differentiate.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strategy works whenever you can solve for the function explicitly.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cannot, however, use this procedure when you are unable to solve for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function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7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32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instance, how would you find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equation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equation, it is difficult to express 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function of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explicitly. To do this, you can use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differentiation.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349586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8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66057"/>
            <a:ext cx="87725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differentiation is used whenever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intermixed.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0" y="1806093"/>
                <a:ext cx="8640507" cy="3263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use this technique:</a:t>
                </a:r>
              </a:p>
              <a:p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 the derivative of every variable.</a:t>
                </a:r>
              </a:p>
              <a:p>
                <a:pPr marL="514350" indent="-514350">
                  <a:buAutoNum type="arabicPeriod"/>
                </a:pP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you take the derivative of “</a:t>
                </a:r>
                <a:r>
                  <a:rPr lang="en-US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you 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06093"/>
                <a:ext cx="8640507" cy="3263842"/>
              </a:xfrm>
              <a:prstGeom prst="rect">
                <a:avLst/>
              </a:prstGeom>
              <a:blipFill rotWithShape="1">
                <a:blip r:embed="rId2"/>
                <a:stretch>
                  <a:fillRect l="-1835" t="-2612" r="-847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2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25825"/>
              </p:ext>
            </p:extLst>
          </p:nvPr>
        </p:nvGraphicFramePr>
        <p:xfrm>
          <a:off x="609600" y="1530804"/>
          <a:ext cx="15716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30804"/>
                        <a:ext cx="15716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3" name="Line 3"/>
          <p:cNvSpPr>
            <a:spLocks noChangeShapeType="1"/>
          </p:cNvSpPr>
          <p:nvPr/>
        </p:nvSpPr>
        <p:spPr bwMode="auto">
          <a:xfrm>
            <a:off x="2895600" y="1371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 flipV="1">
            <a:off x="4038600" y="38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3271838" y="639763"/>
            <a:ext cx="1524000" cy="14478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638800" y="685800"/>
            <a:ext cx="3140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This is not a function, but it would still be nice to be able to find the slope.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457200" y="2514600"/>
          <a:ext cx="29067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1244520" imgH="393480" progId="Equation.DSMT4">
                  <p:embed/>
                </p:oleObj>
              </mc:Choice>
              <mc:Fallback>
                <p:oleObj name="Equation" r:id="rId5" imgW="1244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290671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4022725" y="2706688"/>
            <a:ext cx="455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FF"/>
                </a:solidFill>
              </a:rPr>
              <a:t>Do the same thing to both sides.</a:t>
            </a:r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 flipH="1">
            <a:off x="3505200" y="29718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655638" y="4038600"/>
          <a:ext cx="21637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7" imgW="927000" imgH="393480" progId="Equation.DSMT4">
                  <p:embed/>
                </p:oleObj>
              </mc:Choice>
              <mc:Fallback>
                <p:oleObj name="Equation" r:id="rId7" imgW="927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4038600"/>
                        <a:ext cx="21637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4022725" y="3657600"/>
            <a:ext cx="323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FF"/>
                </a:solidFill>
              </a:rPr>
              <a:t>Note use of chain rule.</a:t>
            </a:r>
          </a:p>
        </p:txBody>
      </p:sp>
      <p:sp>
        <p:nvSpPr>
          <p:cNvPr id="102414" name="Freeform 14"/>
          <p:cNvSpPr>
            <a:spLocks/>
          </p:cNvSpPr>
          <p:nvPr/>
        </p:nvSpPr>
        <p:spPr bwMode="auto">
          <a:xfrm>
            <a:off x="2286000" y="3879850"/>
            <a:ext cx="1676400" cy="234950"/>
          </a:xfrm>
          <a:custGeom>
            <a:avLst/>
            <a:gdLst>
              <a:gd name="T0" fmla="*/ 1056 w 1056"/>
              <a:gd name="T1" fmla="*/ 4 h 148"/>
              <a:gd name="T2" fmla="*/ 624 w 1056"/>
              <a:gd name="T3" fmla="*/ 4 h 148"/>
              <a:gd name="T4" fmla="*/ 279 w 1056"/>
              <a:gd name="T5" fmla="*/ 28 h 148"/>
              <a:gd name="T6" fmla="*/ 0 w 1056"/>
              <a:gd name="T7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48">
                <a:moveTo>
                  <a:pt x="1056" y="4"/>
                </a:moveTo>
                <a:cubicBezTo>
                  <a:pt x="900" y="4"/>
                  <a:pt x="753" y="0"/>
                  <a:pt x="624" y="4"/>
                </a:cubicBezTo>
                <a:cubicBezTo>
                  <a:pt x="495" y="8"/>
                  <a:pt x="383" y="4"/>
                  <a:pt x="279" y="28"/>
                </a:cubicBezTo>
                <a:cubicBezTo>
                  <a:pt x="175" y="52"/>
                  <a:pt x="58" y="123"/>
                  <a:pt x="0" y="148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415" name="Object 15"/>
          <p:cNvGraphicFramePr>
            <a:graphicFrameLocks noChangeAspect="1"/>
          </p:cNvGraphicFramePr>
          <p:nvPr/>
        </p:nvGraphicFramePr>
        <p:xfrm>
          <a:off x="762000" y="5257800"/>
          <a:ext cx="18669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799920" imgH="393480" progId="Equation.DSMT4">
                  <p:embed/>
                </p:oleObj>
              </mc:Choice>
              <mc:Fallback>
                <p:oleObj name="Equation" r:id="rId9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18669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/>
        </p:nvGraphicFramePr>
        <p:xfrm>
          <a:off x="4459288" y="4314825"/>
          <a:ext cx="14827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1" imgW="634680" imgH="419040" progId="Equation.DSMT4">
                  <p:embed/>
                </p:oleObj>
              </mc:Choice>
              <mc:Fallback>
                <p:oleObj name="Equation" r:id="rId11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4314825"/>
                        <a:ext cx="14827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7" name="Line 17"/>
          <p:cNvSpPr>
            <a:spLocks noChangeShapeType="1"/>
          </p:cNvSpPr>
          <p:nvPr/>
        </p:nvSpPr>
        <p:spPr bwMode="auto">
          <a:xfrm flipV="1">
            <a:off x="2895600" y="4876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V="1">
            <a:off x="5410200" y="4267200"/>
            <a:ext cx="228600" cy="990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419" name="Object 19"/>
          <p:cNvGraphicFramePr>
            <a:graphicFrameLocks noChangeAspect="1"/>
          </p:cNvGraphicFramePr>
          <p:nvPr/>
        </p:nvGraphicFramePr>
        <p:xfrm>
          <a:off x="4425950" y="5573713"/>
          <a:ext cx="13652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3" imgW="583920" imgH="419040" progId="Equation.DSMT4">
                  <p:embed/>
                </p:oleObj>
              </mc:Choice>
              <mc:Fallback>
                <p:oleObj name="Equation" r:id="rId13" imgW="583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5573713"/>
                        <a:ext cx="136525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0" name="Object 2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7675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utoUpdateAnimBg="0"/>
      <p:bldP spid="102408" grpId="0" autoUpdateAnimBg="0"/>
      <p:bldP spid="102409" grpId="0" animBg="1"/>
      <p:bldP spid="102411" grpId="0" autoUpdateAnimBg="0"/>
      <p:bldP spid="102414" grpId="0" animBg="1"/>
      <p:bldP spid="102417" grpId="0" animBg="1"/>
      <p:bldP spid="102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3" name="Rectangle 29"/>
          <p:cNvSpPr>
            <a:spLocks noChangeArrowheads="1"/>
          </p:cNvSpPr>
          <p:nvPr/>
        </p:nvSpPr>
        <p:spPr bwMode="auto">
          <a:xfrm>
            <a:off x="3962400" y="5029200"/>
            <a:ext cx="5029200" cy="1676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527050" y="609600"/>
          <a:ext cx="21939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609600"/>
                        <a:ext cx="21939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431800" y="1447800"/>
          <a:ext cx="3530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511280" imgH="393480" progId="Equation.DSMT4">
                  <p:embed/>
                </p:oleObj>
              </mc:Choice>
              <mc:Fallback>
                <p:oleObj name="Equation" r:id="rId5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447800"/>
                        <a:ext cx="35306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022725" y="687388"/>
            <a:ext cx="362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FF"/>
                </a:solidFill>
              </a:rPr>
              <a:t>This can’t be solved for </a:t>
            </a:r>
            <a:r>
              <a:rPr lang="en-US" altLang="en-US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altLang="en-US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 flipH="1" flipV="1">
            <a:off x="2819400" y="914400"/>
            <a:ext cx="1143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541338" y="2965450"/>
          <a:ext cx="29638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" imgW="1269720" imgH="393480" progId="Equation.DSMT4">
                  <p:embed/>
                </p:oleObj>
              </mc:Choice>
              <mc:Fallback>
                <p:oleObj name="Equation" r:id="rId7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965450"/>
                        <a:ext cx="29638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547688" y="4337050"/>
          <a:ext cx="29337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9" imgW="1257120" imgH="393480" progId="Equation.DSMT4">
                  <p:embed/>
                </p:oleObj>
              </mc:Choice>
              <mc:Fallback>
                <p:oleObj name="Equation" r:id="rId9" imgW="1257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4337050"/>
                        <a:ext cx="29337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622300" y="5632450"/>
          <a:ext cx="27559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1" imgW="1180800" imgH="393480" progId="Equation.DSMT4">
                  <p:embed/>
                </p:oleObj>
              </mc:Choice>
              <mc:Fallback>
                <p:oleObj name="Equation" r:id="rId11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5632450"/>
                        <a:ext cx="27559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5416550" y="1646238"/>
          <a:ext cx="2133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3" imgW="914400" imgH="419040" progId="Equation.DSMT4">
                  <p:embed/>
                </p:oleObj>
              </mc:Choice>
              <mc:Fallback>
                <p:oleObj name="Equation" r:id="rId13" imgW="914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1646238"/>
                        <a:ext cx="21336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5" name="Line 21"/>
          <p:cNvSpPr>
            <a:spLocks noChangeShapeType="1"/>
          </p:cNvSpPr>
          <p:nvPr/>
        </p:nvSpPr>
        <p:spPr bwMode="auto">
          <a:xfrm flipV="1">
            <a:off x="3429000" y="2362200"/>
            <a:ext cx="19050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5013325" y="3902075"/>
            <a:ext cx="3444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This technique is called implicit differentiation.</a:t>
            </a:r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>
            <a:off x="5105400" y="4700588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54" name="Group 30"/>
          <p:cNvGrpSpPr>
            <a:grpSpLocks/>
          </p:cNvGrpSpPr>
          <p:nvPr/>
        </p:nvGrpSpPr>
        <p:grpSpPr bwMode="auto">
          <a:xfrm>
            <a:off x="4067175" y="5164138"/>
            <a:ext cx="4924425" cy="457200"/>
            <a:chOff x="2562" y="3253"/>
            <a:chExt cx="3102" cy="288"/>
          </a:xfrm>
        </p:grpSpPr>
        <p:sp>
          <p:nvSpPr>
            <p:cNvPr id="103448" name="Text Box 24"/>
            <p:cNvSpPr txBox="1">
              <a:spLocks noChangeArrowheads="1"/>
            </p:cNvSpPr>
            <p:nvPr/>
          </p:nvSpPr>
          <p:spPr bwMode="auto">
            <a:xfrm>
              <a:off x="2592" y="3265"/>
              <a:ext cx="3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/>
                <a:t>1   </a:t>
              </a:r>
              <a:r>
                <a:rPr lang="en-US" altLang="en-US" dirty="0" smtClean="0"/>
                <a:t>      Differentiate </a:t>
              </a:r>
              <a:r>
                <a:rPr lang="en-US" altLang="en-US" dirty="0"/>
                <a:t>both sides w.r.t. </a:t>
              </a:r>
              <a:r>
                <a:rPr lang="en-US" altLang="en-US" i="1" dirty="0">
                  <a:latin typeface="Times New Roman" pitchFamily="18" charset="0"/>
                </a:rPr>
                <a:t>x</a:t>
              </a:r>
              <a:r>
                <a:rPr lang="en-US" altLang="en-US" dirty="0"/>
                <a:t>.</a:t>
              </a:r>
            </a:p>
          </p:txBody>
        </p:sp>
        <p:sp>
          <p:nvSpPr>
            <p:cNvPr id="103451" name="Oval 27"/>
            <p:cNvSpPr>
              <a:spLocks noChangeArrowheads="1"/>
            </p:cNvSpPr>
            <p:nvPr/>
          </p:nvSpPr>
          <p:spPr bwMode="auto">
            <a:xfrm>
              <a:off x="2562" y="3253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55" name="Group 31"/>
          <p:cNvGrpSpPr>
            <a:grpSpLocks/>
          </p:cNvGrpSpPr>
          <p:nvPr/>
        </p:nvGrpSpPr>
        <p:grpSpPr bwMode="auto">
          <a:xfrm>
            <a:off x="4067179" y="5761038"/>
            <a:ext cx="2600327" cy="868362"/>
            <a:chOff x="2562" y="3629"/>
            <a:chExt cx="1638" cy="547"/>
          </a:xfrm>
        </p:grpSpPr>
        <p:sp>
          <p:nvSpPr>
            <p:cNvPr id="103449" name="Text Box 25"/>
            <p:cNvSpPr txBox="1">
              <a:spLocks noChangeArrowheads="1"/>
            </p:cNvSpPr>
            <p:nvPr/>
          </p:nvSpPr>
          <p:spPr bwMode="auto">
            <a:xfrm>
              <a:off x="2592" y="3743"/>
              <a:ext cx="16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 </a:t>
              </a:r>
              <a:r>
                <a:rPr lang="en-US" altLang="en-US" dirty="0" smtClean="0"/>
                <a:t>       </a:t>
              </a:r>
              <a:r>
                <a:rPr lang="en-US" altLang="en-US" dirty="0"/>
                <a:t>Solve </a:t>
              </a:r>
              <a:r>
                <a:rPr lang="en-US" altLang="en-US" dirty="0" smtClean="0"/>
                <a:t>for                  </a:t>
              </a:r>
              <a:r>
                <a:rPr lang="en-US" altLang="en-US" dirty="0"/>
                <a:t>.</a:t>
              </a:r>
            </a:p>
          </p:txBody>
        </p:sp>
        <p:graphicFrame>
          <p:nvGraphicFramePr>
            <p:cNvPr id="103450" name="Object 26"/>
            <p:cNvGraphicFramePr>
              <a:graphicFrameLocks noChangeAspect="1"/>
            </p:cNvGraphicFramePr>
            <p:nvPr/>
          </p:nvGraphicFramePr>
          <p:xfrm>
            <a:off x="3792" y="3629"/>
            <a:ext cx="299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Equation" r:id="rId15" imgW="215640" imgH="393480" progId="Equation.DSMT4">
                    <p:embed/>
                  </p:oleObj>
                </mc:Choice>
                <mc:Fallback>
                  <p:oleObj name="Equation" r:id="rId15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629"/>
                          <a:ext cx="299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52" name="Oval 28"/>
            <p:cNvSpPr>
              <a:spLocks noChangeArrowheads="1"/>
            </p:cNvSpPr>
            <p:nvPr/>
          </p:nvSpPr>
          <p:spPr bwMode="auto">
            <a:xfrm>
              <a:off x="2562" y="37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3456" name="Object 3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7" imgW="190440" imgH="139680" progId="Equation.DSMT4">
                  <p:embed/>
                </p:oleObj>
              </mc:Choice>
              <mc:Fallback>
                <p:oleObj name="Equation" r:id="rId17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3" grpId="0" animBg="1"/>
      <p:bldP spid="103432" grpId="0" autoUpdateAnimBg="0"/>
      <p:bldP spid="103433" grpId="0" animBg="1"/>
      <p:bldP spid="103445" grpId="0" animBg="1"/>
      <p:bldP spid="103446" grpId="0" autoUpdateAnimBg="0"/>
      <p:bldP spid="103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4419600" y="4876800"/>
            <a:ext cx="4114800" cy="10668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9" name="Group 11"/>
          <p:cNvGrpSpPr>
            <a:grpSpLocks/>
          </p:cNvGrpSpPr>
          <p:nvPr/>
        </p:nvGrpSpPr>
        <p:grpSpPr bwMode="auto">
          <a:xfrm>
            <a:off x="256268" y="1676401"/>
            <a:ext cx="8245475" cy="1249363"/>
            <a:chOff x="374" y="1081"/>
            <a:chExt cx="5194" cy="787"/>
          </a:xfrm>
        </p:grpSpPr>
        <p:sp>
          <p:nvSpPr>
            <p:cNvPr id="104454" name="Text Box 6"/>
            <p:cNvSpPr txBox="1">
              <a:spLocks noChangeArrowheads="1"/>
            </p:cNvSpPr>
            <p:nvPr/>
          </p:nvSpPr>
          <p:spPr bwMode="auto">
            <a:xfrm>
              <a:off x="374" y="1081"/>
              <a:ext cx="519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need the slope.  Since we can’t solve for </a:t>
              </a:r>
              <a:r>
                <a:rPr lang="en-US" altLang="en-US" sz="2000" i="1" dirty="0">
                  <a:latin typeface="Times New Roman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we use implicit differentiation to solve for         .</a:t>
              </a: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6731259"/>
                </p:ext>
              </p:extLst>
            </p:nvPr>
          </p:nvGraphicFramePr>
          <p:xfrm>
            <a:off x="1173" y="1321"/>
            <a:ext cx="299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3" imgW="215640" imgH="393480" progId="Equation.DSMT4">
                    <p:embed/>
                  </p:oleObj>
                </mc:Choice>
                <mc:Fallback>
                  <p:oleObj name="Equation" r:id="rId3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3" y="1321"/>
                          <a:ext cx="299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90954" y="381000"/>
            <a:ext cx="8800646" cy="1143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754933"/>
              </p:ext>
            </p:extLst>
          </p:nvPr>
        </p:nvGraphicFramePr>
        <p:xfrm>
          <a:off x="6667500" y="450850"/>
          <a:ext cx="2174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990360" imgH="228600" progId="Equation.DSMT4">
                  <p:embed/>
                </p:oleObj>
              </mc:Choice>
              <mc:Fallback>
                <p:oleObj name="Equation" r:id="rId5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50850"/>
                        <a:ext cx="2174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50297"/>
              </p:ext>
            </p:extLst>
          </p:nvPr>
        </p:nvGraphicFramePr>
        <p:xfrm>
          <a:off x="533400" y="888831"/>
          <a:ext cx="949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88831"/>
                        <a:ext cx="9493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976313" y="3124200"/>
          <a:ext cx="21764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3124200"/>
                        <a:ext cx="21764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633413" y="3771900"/>
          <a:ext cx="370998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10" imgW="1688760" imgH="431640" progId="Equation.DSMT4">
                  <p:embed/>
                </p:oleObj>
              </mc:Choice>
              <mc:Fallback>
                <p:oleObj name="Equation" r:id="rId10" imgW="1688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771900"/>
                        <a:ext cx="3709987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3565525" y="3211513"/>
            <a:ext cx="220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Note product rule.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H="1">
            <a:off x="2743200" y="3505200"/>
            <a:ext cx="838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4464" name="Object 16"/>
          <p:cNvGraphicFramePr>
            <a:graphicFrameLocks noChangeAspect="1"/>
          </p:cNvGraphicFramePr>
          <p:nvPr/>
        </p:nvGraphicFramePr>
        <p:xfrm>
          <a:off x="762000" y="4808538"/>
          <a:ext cx="340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2" imgW="1549080" imgH="393480" progId="Equation.DSMT4">
                  <p:embed/>
                </p:oleObj>
              </mc:Choice>
              <mc:Fallback>
                <p:oleObj name="Equation" r:id="rId12" imgW="1549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8538"/>
                        <a:ext cx="3403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990600" y="5791200"/>
          <a:ext cx="2790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4" imgW="1269720" imgH="393480" progId="Equation.DSMT4">
                  <p:embed/>
                </p:oleObj>
              </mc:Choice>
              <mc:Fallback>
                <p:oleObj name="Equation" r:id="rId14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2790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9" name="Freeform 21"/>
          <p:cNvSpPr>
            <a:spLocks/>
          </p:cNvSpPr>
          <p:nvPr/>
        </p:nvSpPr>
        <p:spPr bwMode="auto">
          <a:xfrm>
            <a:off x="2700338" y="3116263"/>
            <a:ext cx="3192462" cy="803275"/>
          </a:xfrm>
          <a:custGeom>
            <a:avLst/>
            <a:gdLst>
              <a:gd name="T0" fmla="*/ 502 w 2011"/>
              <a:gd name="T1" fmla="*/ 112 h 506"/>
              <a:gd name="T2" fmla="*/ 475 w 2011"/>
              <a:gd name="T3" fmla="*/ 131 h 506"/>
              <a:gd name="T4" fmla="*/ 420 w 2011"/>
              <a:gd name="T5" fmla="*/ 195 h 506"/>
              <a:gd name="T6" fmla="*/ 347 w 2011"/>
              <a:gd name="T7" fmla="*/ 240 h 506"/>
              <a:gd name="T8" fmla="*/ 137 w 2011"/>
              <a:gd name="T9" fmla="*/ 295 h 506"/>
              <a:gd name="T10" fmla="*/ 45 w 2011"/>
              <a:gd name="T11" fmla="*/ 323 h 506"/>
              <a:gd name="T12" fmla="*/ 0 w 2011"/>
              <a:gd name="T13" fmla="*/ 432 h 506"/>
              <a:gd name="T14" fmla="*/ 118 w 2011"/>
              <a:gd name="T15" fmla="*/ 506 h 506"/>
              <a:gd name="T16" fmla="*/ 274 w 2011"/>
              <a:gd name="T17" fmla="*/ 487 h 506"/>
              <a:gd name="T18" fmla="*/ 329 w 2011"/>
              <a:gd name="T19" fmla="*/ 460 h 506"/>
              <a:gd name="T20" fmla="*/ 475 w 2011"/>
              <a:gd name="T21" fmla="*/ 423 h 506"/>
              <a:gd name="T22" fmla="*/ 640 w 2011"/>
              <a:gd name="T23" fmla="*/ 396 h 506"/>
              <a:gd name="T24" fmla="*/ 740 w 2011"/>
              <a:gd name="T25" fmla="*/ 368 h 506"/>
              <a:gd name="T26" fmla="*/ 950 w 2011"/>
              <a:gd name="T27" fmla="*/ 359 h 506"/>
              <a:gd name="T28" fmla="*/ 1664 w 2011"/>
              <a:gd name="T29" fmla="*/ 350 h 506"/>
              <a:gd name="T30" fmla="*/ 1938 w 2011"/>
              <a:gd name="T31" fmla="*/ 350 h 506"/>
              <a:gd name="T32" fmla="*/ 1947 w 2011"/>
              <a:gd name="T33" fmla="*/ 323 h 506"/>
              <a:gd name="T34" fmla="*/ 1965 w 2011"/>
              <a:gd name="T35" fmla="*/ 304 h 506"/>
              <a:gd name="T36" fmla="*/ 1993 w 2011"/>
              <a:gd name="T37" fmla="*/ 250 h 506"/>
              <a:gd name="T38" fmla="*/ 2011 w 2011"/>
              <a:gd name="T39" fmla="*/ 176 h 506"/>
              <a:gd name="T40" fmla="*/ 1965 w 2011"/>
              <a:gd name="T41" fmla="*/ 85 h 506"/>
              <a:gd name="T42" fmla="*/ 1901 w 2011"/>
              <a:gd name="T43" fmla="*/ 30 h 506"/>
              <a:gd name="T44" fmla="*/ 1261 w 2011"/>
              <a:gd name="T45" fmla="*/ 21 h 506"/>
              <a:gd name="T46" fmla="*/ 822 w 2011"/>
              <a:gd name="T47" fmla="*/ 12 h 506"/>
              <a:gd name="T48" fmla="*/ 740 w 2011"/>
              <a:gd name="T49" fmla="*/ 39 h 506"/>
              <a:gd name="T50" fmla="*/ 557 w 2011"/>
              <a:gd name="T51" fmla="*/ 58 h 506"/>
              <a:gd name="T52" fmla="*/ 475 w 2011"/>
              <a:gd name="T53" fmla="*/ 103 h 506"/>
              <a:gd name="T54" fmla="*/ 502 w 2011"/>
              <a:gd name="T55" fmla="*/ 112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11" h="506">
                <a:moveTo>
                  <a:pt x="502" y="112"/>
                </a:moveTo>
                <a:cubicBezTo>
                  <a:pt x="493" y="118"/>
                  <a:pt x="482" y="122"/>
                  <a:pt x="475" y="131"/>
                </a:cubicBezTo>
                <a:cubicBezTo>
                  <a:pt x="449" y="164"/>
                  <a:pt x="474" y="178"/>
                  <a:pt x="420" y="195"/>
                </a:cubicBezTo>
                <a:cubicBezTo>
                  <a:pt x="393" y="213"/>
                  <a:pt x="377" y="230"/>
                  <a:pt x="347" y="240"/>
                </a:cubicBezTo>
                <a:cubicBezTo>
                  <a:pt x="297" y="293"/>
                  <a:pt x="202" y="290"/>
                  <a:pt x="137" y="295"/>
                </a:cubicBezTo>
                <a:cubicBezTo>
                  <a:pt x="105" y="303"/>
                  <a:pt x="76" y="313"/>
                  <a:pt x="45" y="323"/>
                </a:cubicBezTo>
                <a:cubicBezTo>
                  <a:pt x="6" y="362"/>
                  <a:pt x="16" y="383"/>
                  <a:pt x="0" y="432"/>
                </a:cubicBezTo>
                <a:cubicBezTo>
                  <a:pt x="45" y="478"/>
                  <a:pt x="55" y="492"/>
                  <a:pt x="118" y="506"/>
                </a:cubicBezTo>
                <a:cubicBezTo>
                  <a:pt x="204" y="499"/>
                  <a:pt x="213" y="504"/>
                  <a:pt x="274" y="487"/>
                </a:cubicBezTo>
                <a:cubicBezTo>
                  <a:pt x="341" y="468"/>
                  <a:pt x="259" y="491"/>
                  <a:pt x="329" y="460"/>
                </a:cubicBezTo>
                <a:cubicBezTo>
                  <a:pt x="375" y="440"/>
                  <a:pt x="426" y="431"/>
                  <a:pt x="475" y="423"/>
                </a:cubicBezTo>
                <a:cubicBezTo>
                  <a:pt x="528" y="405"/>
                  <a:pt x="585" y="404"/>
                  <a:pt x="640" y="396"/>
                </a:cubicBezTo>
                <a:cubicBezTo>
                  <a:pt x="672" y="391"/>
                  <a:pt x="709" y="370"/>
                  <a:pt x="740" y="368"/>
                </a:cubicBezTo>
                <a:cubicBezTo>
                  <a:pt x="810" y="362"/>
                  <a:pt x="880" y="362"/>
                  <a:pt x="950" y="359"/>
                </a:cubicBezTo>
                <a:cubicBezTo>
                  <a:pt x="1180" y="303"/>
                  <a:pt x="1445" y="347"/>
                  <a:pt x="1664" y="350"/>
                </a:cubicBezTo>
                <a:cubicBezTo>
                  <a:pt x="1768" y="371"/>
                  <a:pt x="1772" y="375"/>
                  <a:pt x="1938" y="350"/>
                </a:cubicBezTo>
                <a:cubicBezTo>
                  <a:pt x="1947" y="349"/>
                  <a:pt x="1942" y="331"/>
                  <a:pt x="1947" y="323"/>
                </a:cubicBezTo>
                <a:cubicBezTo>
                  <a:pt x="1951" y="315"/>
                  <a:pt x="1959" y="310"/>
                  <a:pt x="1965" y="304"/>
                </a:cubicBezTo>
                <a:cubicBezTo>
                  <a:pt x="1989" y="233"/>
                  <a:pt x="1956" y="323"/>
                  <a:pt x="1993" y="250"/>
                </a:cubicBezTo>
                <a:cubicBezTo>
                  <a:pt x="2002" y="233"/>
                  <a:pt x="2008" y="191"/>
                  <a:pt x="2011" y="176"/>
                </a:cubicBezTo>
                <a:cubicBezTo>
                  <a:pt x="2002" y="133"/>
                  <a:pt x="1996" y="115"/>
                  <a:pt x="1965" y="85"/>
                </a:cubicBezTo>
                <a:cubicBezTo>
                  <a:pt x="1958" y="63"/>
                  <a:pt x="1929" y="31"/>
                  <a:pt x="1901" y="30"/>
                </a:cubicBezTo>
                <a:cubicBezTo>
                  <a:pt x="1688" y="21"/>
                  <a:pt x="1474" y="24"/>
                  <a:pt x="1261" y="21"/>
                </a:cubicBezTo>
                <a:cubicBezTo>
                  <a:pt x="1112" y="0"/>
                  <a:pt x="973" y="6"/>
                  <a:pt x="822" y="12"/>
                </a:cubicBezTo>
                <a:cubicBezTo>
                  <a:pt x="759" y="33"/>
                  <a:pt x="786" y="24"/>
                  <a:pt x="740" y="39"/>
                </a:cubicBezTo>
                <a:cubicBezTo>
                  <a:pt x="682" y="58"/>
                  <a:pt x="557" y="58"/>
                  <a:pt x="557" y="58"/>
                </a:cubicBezTo>
                <a:cubicBezTo>
                  <a:pt x="509" y="74"/>
                  <a:pt x="538" y="62"/>
                  <a:pt x="475" y="103"/>
                </a:cubicBezTo>
                <a:cubicBezTo>
                  <a:pt x="467" y="108"/>
                  <a:pt x="493" y="109"/>
                  <a:pt x="502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5800725" y="3249613"/>
          <a:ext cx="17033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6" imgW="774360" imgH="419040" progId="Equation.DSMT4">
                  <p:embed/>
                </p:oleObj>
              </mc:Choice>
              <mc:Fallback>
                <p:oleObj name="Equation" r:id="rId16" imgW="774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3249613"/>
                        <a:ext cx="1703388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4572000" y="4876800"/>
          <a:ext cx="2122488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8" imgW="965160" imgH="469800" progId="Equation.DSMT4">
                  <p:embed/>
                </p:oleObj>
              </mc:Choice>
              <mc:Fallback>
                <p:oleObj name="Equation" r:id="rId18" imgW="965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2122488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/>
        </p:nvGraphicFramePr>
        <p:xfrm>
          <a:off x="6705600" y="4953000"/>
          <a:ext cx="10620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20" imgW="482400" imgH="393480" progId="Equation.DSMT4">
                  <p:embed/>
                </p:oleObj>
              </mc:Choice>
              <mc:Fallback>
                <p:oleObj name="Equation" r:id="rId20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953000"/>
                        <a:ext cx="10620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7848600" y="4953000"/>
          <a:ext cx="587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22" imgW="266400" imgH="393480" progId="Equation.DSMT4">
                  <p:embed/>
                </p:oleObj>
              </mc:Choice>
              <mc:Fallback>
                <p:oleObj name="Equation" r:id="rId22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953000"/>
                        <a:ext cx="587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5791200" y="3200400"/>
            <a:ext cx="17526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76" name="Object 2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24" imgW="190440" imgH="139680" progId="Equation.DSMT4">
                  <p:embed/>
                </p:oleObj>
              </mc:Choice>
              <mc:Fallback>
                <p:oleObj name="Equation" r:id="rId24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264204" y="381000"/>
            <a:ext cx="8229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equations of the lines tangent and normal to the curve                             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5" grpId="0" animBg="1"/>
      <p:bldP spid="104462" grpId="0" autoUpdateAnimBg="0"/>
      <p:bldP spid="104463" grpId="0" animBg="1"/>
      <p:bldP spid="104469" grpId="0" animBg="1"/>
      <p:bldP spid="1044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90954" y="381000"/>
            <a:ext cx="8800646" cy="1143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494" name="Object 22"/>
          <p:cNvGraphicFramePr>
            <a:graphicFrameLocks noChangeAspect="1"/>
          </p:cNvGraphicFramePr>
          <p:nvPr/>
        </p:nvGraphicFramePr>
        <p:xfrm>
          <a:off x="609600" y="1752600"/>
          <a:ext cx="893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937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2498725" y="19812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tangent:</a:t>
            </a:r>
          </a:p>
        </p:txBody>
      </p:sp>
      <p:graphicFrame>
        <p:nvGraphicFramePr>
          <p:cNvPr id="105496" name="Object 24"/>
          <p:cNvGraphicFramePr>
            <a:graphicFrameLocks noChangeAspect="1"/>
          </p:cNvGraphicFramePr>
          <p:nvPr/>
        </p:nvGraphicFramePr>
        <p:xfrm>
          <a:off x="2470150" y="2844800"/>
          <a:ext cx="2178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5" imgW="990360" imgH="393480" progId="Equation.DSMT4">
                  <p:embed/>
                </p:oleObj>
              </mc:Choice>
              <mc:Fallback>
                <p:oleObj name="Equation" r:id="rId5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844800"/>
                        <a:ext cx="2178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97" name="Object 25"/>
          <p:cNvGraphicFramePr>
            <a:graphicFrameLocks noChangeAspect="1"/>
          </p:cNvGraphicFramePr>
          <p:nvPr/>
        </p:nvGraphicFramePr>
        <p:xfrm>
          <a:off x="2508250" y="4064000"/>
          <a:ext cx="2038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7" imgW="927000" imgH="393480" progId="Equation.DSMT4">
                  <p:embed/>
                </p:oleObj>
              </mc:Choice>
              <mc:Fallback>
                <p:oleObj name="Equation" r:id="rId7" imgW="927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064000"/>
                        <a:ext cx="20383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98" name="Object 26"/>
          <p:cNvGraphicFramePr>
            <a:graphicFrameLocks noChangeAspect="1"/>
          </p:cNvGraphicFramePr>
          <p:nvPr/>
        </p:nvGraphicFramePr>
        <p:xfrm>
          <a:off x="2681288" y="5232400"/>
          <a:ext cx="1703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5232400"/>
                        <a:ext cx="17033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5943600" y="1981200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normal:</a:t>
            </a:r>
          </a:p>
        </p:txBody>
      </p:sp>
      <p:graphicFrame>
        <p:nvGraphicFramePr>
          <p:cNvPr id="105500" name="Object 28"/>
          <p:cNvGraphicFramePr>
            <a:graphicFrameLocks noChangeAspect="1"/>
          </p:cNvGraphicFramePr>
          <p:nvPr/>
        </p:nvGraphicFramePr>
        <p:xfrm>
          <a:off x="5849938" y="2870200"/>
          <a:ext cx="24304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1" imgW="1104840" imgH="393480" progId="Equation.DSMT4">
                  <p:embed/>
                </p:oleObj>
              </mc:Choice>
              <mc:Fallback>
                <p:oleObj name="Equation" r:id="rId11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2870200"/>
                        <a:ext cx="24304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5867400" y="4013200"/>
          <a:ext cx="2263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3" imgW="1028520" imgH="393480" progId="Equation.DSMT4">
                  <p:embed/>
                </p:oleObj>
              </mc:Choice>
              <mc:Fallback>
                <p:oleObj name="Equation" r:id="rId13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13200"/>
                        <a:ext cx="2263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2" name="Object 30"/>
          <p:cNvGraphicFramePr>
            <a:graphicFrameLocks noChangeAspect="1"/>
          </p:cNvGraphicFramePr>
          <p:nvPr/>
        </p:nvGraphicFramePr>
        <p:xfrm>
          <a:off x="5867400" y="5181600"/>
          <a:ext cx="1816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5" imgW="825480" imgH="393480" progId="Equation.DSMT4">
                  <p:embed/>
                </p:oleObj>
              </mc:Choice>
              <mc:Fallback>
                <p:oleObj name="Equation" r:id="rId15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81600"/>
                        <a:ext cx="1816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03" name="AutoShape 31"/>
          <p:cNvSpPr>
            <a:spLocks noChangeArrowheads="1"/>
          </p:cNvSpPr>
          <p:nvPr/>
        </p:nvSpPr>
        <p:spPr bwMode="auto">
          <a:xfrm>
            <a:off x="2590800" y="5181600"/>
            <a:ext cx="19050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AutoShape 32"/>
          <p:cNvSpPr>
            <a:spLocks noChangeArrowheads="1"/>
          </p:cNvSpPr>
          <p:nvPr/>
        </p:nvSpPr>
        <p:spPr bwMode="auto">
          <a:xfrm>
            <a:off x="5791200" y="5181600"/>
            <a:ext cx="19812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505" name="Object 3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7" imgW="190440" imgH="139680" progId="Equation.DSMT4">
                  <p:embed/>
                </p:oleObj>
              </mc:Choice>
              <mc:Fallback>
                <p:oleObj name="Equation" r:id="rId17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2725" y="381000"/>
            <a:ext cx="8229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equations of the lines tangent and normal to the curve                             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754933"/>
              </p:ext>
            </p:extLst>
          </p:nvPr>
        </p:nvGraphicFramePr>
        <p:xfrm>
          <a:off x="6667500" y="450850"/>
          <a:ext cx="2174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9" imgW="990600" imgH="228600" progId="Equation.DSMT4">
                  <p:embed/>
                </p:oleObj>
              </mc:Choice>
              <mc:Fallback>
                <p:oleObj name="Equation" r:id="rId19" imgW="990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50850"/>
                        <a:ext cx="2174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50297"/>
              </p:ext>
            </p:extLst>
          </p:nvPr>
        </p:nvGraphicFramePr>
        <p:xfrm>
          <a:off x="533400" y="889000"/>
          <a:ext cx="9493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21" imgW="431613" imgH="203112" progId="Equation.DSMT4">
                  <p:embed/>
                </p:oleObj>
              </mc:Choice>
              <mc:Fallback>
                <p:oleObj name="Equation" r:id="rId21" imgW="431613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89000"/>
                        <a:ext cx="9493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84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5" grpId="0" autoUpdateAnimBg="0"/>
      <p:bldP spid="105499" grpId="0" autoUpdateAnimBg="0"/>
      <p:bldP spid="105503" grpId="0" animBg="1"/>
      <p:bldP spid="10550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336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Implicit and Explicit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5</cp:revision>
  <dcterms:created xsi:type="dcterms:W3CDTF">2015-10-26T07:41:19Z</dcterms:created>
  <dcterms:modified xsi:type="dcterms:W3CDTF">2016-11-02T07:08:19Z</dcterms:modified>
</cp:coreProperties>
</file>