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0" autoAdjust="0"/>
    <p:restoredTop sz="94660"/>
  </p:normalViewPr>
  <p:slideViewPr>
    <p:cSldViewPr>
      <p:cViewPr varScale="1">
        <p:scale>
          <a:sx n="74" d="100"/>
          <a:sy n="74" d="100"/>
        </p:scale>
        <p:origin x="15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18ABA8-BD6D-478A-BB5B-B3E0574C6152}" type="datetimeFigureOut">
              <a:rPr lang="en-US" smtClean="0"/>
              <a:pPr/>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203868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ABA8-BD6D-478A-BB5B-B3E0574C6152}" type="datetimeFigureOut">
              <a:rPr lang="en-US" smtClean="0"/>
              <a:pPr/>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112120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ABA8-BD6D-478A-BB5B-B3E0574C6152}" type="datetimeFigureOut">
              <a:rPr lang="en-US" smtClean="0"/>
              <a:pPr/>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274273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ABA8-BD6D-478A-BB5B-B3E0574C6152}" type="datetimeFigureOut">
              <a:rPr lang="en-US" smtClean="0"/>
              <a:pPr/>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81292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8ABA8-BD6D-478A-BB5B-B3E0574C6152}" type="datetimeFigureOut">
              <a:rPr lang="en-US" smtClean="0"/>
              <a:pPr/>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12288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8ABA8-BD6D-478A-BB5B-B3E0574C6152}" type="datetimeFigureOut">
              <a:rPr lang="en-US" smtClean="0"/>
              <a:pPr/>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300192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8ABA8-BD6D-478A-BB5B-B3E0574C6152}" type="datetimeFigureOut">
              <a:rPr lang="en-US" smtClean="0"/>
              <a:pPr/>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412979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8ABA8-BD6D-478A-BB5B-B3E0574C6152}" type="datetimeFigureOut">
              <a:rPr lang="en-US" smtClean="0"/>
              <a:pPr/>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203922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ABA8-BD6D-478A-BB5B-B3E0574C6152}" type="datetimeFigureOut">
              <a:rPr lang="en-US" smtClean="0"/>
              <a:pPr/>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16880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ABA8-BD6D-478A-BB5B-B3E0574C6152}" type="datetimeFigureOut">
              <a:rPr lang="en-US" smtClean="0"/>
              <a:pPr/>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302139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ABA8-BD6D-478A-BB5B-B3E0574C6152}" type="datetimeFigureOut">
              <a:rPr lang="en-US" smtClean="0"/>
              <a:pPr/>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E5BD8-2478-43F7-851D-021979688F0A}" type="slidenum">
              <a:rPr lang="en-US" smtClean="0"/>
              <a:pPr/>
              <a:t>‹#›</a:t>
            </a:fld>
            <a:endParaRPr lang="en-US"/>
          </a:p>
        </p:txBody>
      </p:sp>
    </p:spTree>
    <p:extLst>
      <p:ext uri="{BB962C8B-B14F-4D97-AF65-F5344CB8AC3E}">
        <p14:creationId xmlns:p14="http://schemas.microsoft.com/office/powerpoint/2010/main" val="151673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ABA8-BD6D-478A-BB5B-B3E0574C6152}" type="datetimeFigureOut">
              <a:rPr lang="en-US" smtClean="0"/>
              <a:pPr/>
              <a:t>8/15/2016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E5BD8-2478-43F7-851D-021979688F0A}" type="slidenum">
              <a:rPr lang="en-US" smtClean="0"/>
              <a:pPr/>
              <a:t>‹#›</a:t>
            </a:fld>
            <a:endParaRPr lang="en-US"/>
          </a:p>
        </p:txBody>
      </p:sp>
    </p:spTree>
    <p:extLst>
      <p:ext uri="{BB962C8B-B14F-4D97-AF65-F5344CB8AC3E}">
        <p14:creationId xmlns:p14="http://schemas.microsoft.com/office/powerpoint/2010/main" val="3257197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71"/>
          <p:cNvGraphicFramePr>
            <a:graphicFrameLocks/>
          </p:cNvGraphicFramePr>
          <p:nvPr>
            <p:extLst>
              <p:ext uri="{D42A27DB-BD31-4B8C-83A1-F6EECF244321}">
                <p14:modId xmlns:p14="http://schemas.microsoft.com/office/powerpoint/2010/main" val="1515797895"/>
              </p:ext>
            </p:extLst>
          </p:nvPr>
        </p:nvGraphicFramePr>
        <p:xfrm>
          <a:off x="304800" y="1080187"/>
          <a:ext cx="5029200" cy="5410200"/>
        </p:xfrm>
        <a:graphic>
          <a:graphicData uri="http://schemas.openxmlformats.org/drawingml/2006/table">
            <a:tbl>
              <a:tblPr/>
              <a:tblGrid>
                <a:gridCol w="5029200"/>
              </a:tblGrid>
              <a:tr h="675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Objectives: </a:t>
                      </a:r>
                      <a:r>
                        <a:rPr kumimoji="0" lang="en-US" sz="1800" b="1" i="0" u="none" strike="noStrike" cap="none" normalizeH="0" baseline="0" dirty="0" smtClean="0">
                          <a:ln>
                            <a:noFill/>
                          </a:ln>
                          <a:solidFill>
                            <a:srgbClr val="FF9900"/>
                          </a:solidFill>
                          <a:effectLst/>
                          <a:latin typeface="Arial" charset="0"/>
                        </a:rPr>
                        <a:t>Learn about the history of computers.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1698">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mic Sans MS" pitchFamily="66" charset="0"/>
                        </a:rPr>
                        <a:t>        </a:t>
                      </a:r>
                      <a:r>
                        <a:rPr kumimoji="0" lang="en-US" sz="3200" b="1" i="0" u="sng" strike="noStrike" cap="none" normalizeH="0" baseline="0" dirty="0" err="1" smtClean="0">
                          <a:ln>
                            <a:noFill/>
                          </a:ln>
                          <a:solidFill>
                            <a:schemeClr val="tx1"/>
                          </a:solidFill>
                          <a:effectLst/>
                          <a:latin typeface="Comic Sans MS" pitchFamily="66" charset="0"/>
                        </a:rPr>
                        <a:t>CodeHS</a:t>
                      </a:r>
                      <a:endParaRPr kumimoji="0" lang="en-US" sz="3200" b="1" i="0" u="sng" strike="noStrike" cap="none" normalizeH="0" baseline="0" dirty="0" smtClean="0">
                        <a:ln>
                          <a:noFill/>
                        </a:ln>
                        <a:solidFill>
                          <a:schemeClr val="tx1"/>
                        </a:solidFill>
                        <a:effectLst/>
                        <a:latin typeface="Comic Sans MS" pitchFamily="66"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omic Sans MS" pitchFamily="66" charset="0"/>
                        </a:rPr>
                        <a:t>     The History of Computers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omic Sans MS" pitchFamily="66" charset="0"/>
                        </a:rPr>
                        <a:t>            </a:t>
                      </a:r>
                      <a:endParaRPr kumimoji="0" lang="en-US" sz="2200" b="1" i="0" u="none" strike="noStrike" cap="none" normalizeH="0" baseline="0" dirty="0" smtClean="0">
                        <a:ln>
                          <a:noFill/>
                        </a:ln>
                        <a:solidFill>
                          <a:srgbClr val="0070C0"/>
                        </a:solidFill>
                        <a:effectLst/>
                        <a:latin typeface="Comic Sans MS" pitchFamily="66"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mic Sans MS" pitchFamily="66" charset="0"/>
                        </a:rPr>
                        <a:t>WU: </a:t>
                      </a:r>
                      <a:r>
                        <a:rPr kumimoji="0" lang="en-US" sz="2000" b="1" i="0" u="none" strike="noStrike" cap="none" normalizeH="0" baseline="0" dirty="0" smtClean="0">
                          <a:ln>
                            <a:noFill/>
                          </a:ln>
                          <a:solidFill>
                            <a:srgbClr val="009900"/>
                          </a:solidFill>
                          <a:effectLst/>
                          <a:latin typeface="Comic Sans MS" pitchFamily="66" charset="0"/>
                        </a:rPr>
                        <a:t>None</a:t>
                      </a: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omic Sans MS" pitchFamily="66"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mic Sans MS" pitchFamily="66" charset="0"/>
                        </a:rPr>
                        <a:t>CW:</a:t>
                      </a:r>
                      <a:r>
                        <a:rPr kumimoji="0" lang="en-US" sz="2000" b="1" i="0" u="none" strike="noStrike" cap="none" normalizeH="0" baseline="0" dirty="0" smtClean="0">
                          <a:ln>
                            <a:noFill/>
                          </a:ln>
                          <a:solidFill>
                            <a:srgbClr val="7030A0"/>
                          </a:solidFill>
                          <a:effectLst/>
                          <a:latin typeface="Comic Sans MS" pitchFamily="66" charset="0"/>
                        </a:rPr>
                        <a:t> Video Quiz</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Comic Sans MS" pitchFamily="66" charset="0"/>
                        </a:rPr>
                        <a:t>       </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mic Sans MS" pitchFamily="66" charset="0"/>
                        </a:rPr>
                        <a:t>HW: </a:t>
                      </a:r>
                      <a:r>
                        <a:rPr kumimoji="0" lang="en-US" sz="2000" b="1" i="0" u="none" strike="noStrike" cap="none" normalizeH="0" baseline="0" dirty="0" smtClean="0">
                          <a:ln>
                            <a:noFill/>
                          </a:ln>
                          <a:solidFill>
                            <a:srgbClr val="C00000"/>
                          </a:solidFill>
                          <a:effectLst/>
                          <a:latin typeface="Comic Sans MS" pitchFamily="66" charset="0"/>
                        </a:rPr>
                        <a:t>Google </a:t>
                      </a:r>
                      <a:r>
                        <a:rPr kumimoji="0" lang="en-US" sz="2000" b="1" i="0" u="none" strike="noStrike" cap="none" normalizeH="0" baseline="0" smtClean="0">
                          <a:ln>
                            <a:noFill/>
                          </a:ln>
                          <a:solidFill>
                            <a:srgbClr val="C00000"/>
                          </a:solidFill>
                          <a:effectLst/>
                          <a:latin typeface="Comic Sans MS" pitchFamily="66" charset="0"/>
                        </a:rPr>
                        <a:t>Classroom Assignment (#8)</a:t>
                      </a:r>
                      <a:endParaRPr kumimoji="0" lang="en-US" sz="2000" b="1" i="0" u="none" strike="noStrike" cap="none" normalizeH="0" baseline="0" dirty="0" smtClean="0">
                        <a:ln>
                          <a:noFill/>
                        </a:ln>
                        <a:solidFill>
                          <a:srgbClr val="C00000"/>
                        </a:solidFill>
                        <a:effectLst/>
                        <a:latin typeface="Comic Sans MS" pitchFamily="66" charset="0"/>
                        <a:cs typeface="Times New Roman" pitchFamily="18"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Comic Sans MS" pitchFamily="66" charset="0"/>
                        <a:cs typeface="Times New Roman" pitchFamily="18"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Comic Sans MS" pitchFamily="66"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4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CA Standards: </a:t>
                      </a:r>
                      <a:r>
                        <a:rPr kumimoji="0" lang="en-US" sz="1800" b="1" i="0" u="none" strike="noStrike" cap="none" normalizeH="0" baseline="0" dirty="0" smtClean="0">
                          <a:ln>
                            <a:noFill/>
                          </a:ln>
                          <a:solidFill>
                            <a:srgbClr val="002060"/>
                          </a:solidFill>
                          <a:effectLst/>
                          <a:latin typeface="Arial" charset="0"/>
                        </a:rPr>
                        <a:t>Computer Science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304800" y="2969"/>
            <a:ext cx="5029200" cy="1077218"/>
          </a:xfrm>
          <a:prstGeom prst="rect">
            <a:avLst/>
          </a:prstGeom>
        </p:spPr>
        <p:txBody>
          <a:bodyPr wrap="square">
            <a:spAutoFit/>
          </a:bodyPr>
          <a:lstStyle/>
          <a:p>
            <a:pPr algn="ctr"/>
            <a:r>
              <a:rPr lang="en-US" sz="3200" b="1" dirty="0" smtClean="0"/>
              <a:t>Millennium High School</a:t>
            </a:r>
            <a:br>
              <a:rPr lang="en-US" sz="3200" b="1" dirty="0" smtClean="0"/>
            </a:br>
            <a:r>
              <a:rPr lang="en-US" sz="3200" b="1" dirty="0" smtClean="0"/>
              <a:t>Agenda Calendar</a:t>
            </a:r>
            <a:endParaRPr lang="en-US" sz="3200" dirty="0"/>
          </a:p>
        </p:txBody>
      </p:sp>
      <p:sp>
        <p:nvSpPr>
          <p:cNvPr id="6" name="Text Box 29"/>
          <p:cNvSpPr txBox="1">
            <a:spLocks noChangeArrowheads="1"/>
          </p:cNvSpPr>
          <p:nvPr/>
        </p:nvSpPr>
        <p:spPr bwMode="auto">
          <a:xfrm>
            <a:off x="7467600" y="228600"/>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smtClean="0">
                <a:solidFill>
                  <a:srgbClr val="A50021"/>
                </a:solidFill>
              </a:rPr>
              <a:t>8/15/16</a:t>
            </a:r>
            <a:endParaRPr lang="en-US" sz="2400" b="1" dirty="0">
              <a:solidFill>
                <a:srgbClr val="A50021"/>
              </a:solidFill>
            </a:endParaRPr>
          </a:p>
        </p:txBody>
      </p:sp>
      <p:sp>
        <p:nvSpPr>
          <p:cNvPr id="7" name="Rectangle 6"/>
          <p:cNvSpPr/>
          <p:nvPr/>
        </p:nvSpPr>
        <p:spPr>
          <a:xfrm>
            <a:off x="5334000" y="3581400"/>
            <a:ext cx="3821875" cy="1446550"/>
          </a:xfrm>
          <a:prstGeom prst="rect">
            <a:avLst/>
          </a:prstGeom>
        </p:spPr>
        <p:txBody>
          <a:bodyPr wrap="square">
            <a:spAutoFit/>
          </a:bodyPr>
          <a:lstStyle/>
          <a:p>
            <a:pPr algn="ctr"/>
            <a:r>
              <a:rPr lang="en-US" sz="2200" b="1" i="1" dirty="0"/>
              <a:t>“If at first you don’t succeed, you’re like everyone else who went on to greatness.”</a:t>
            </a:r>
          </a:p>
          <a:p>
            <a:pPr algn="ctr"/>
            <a:r>
              <a:rPr lang="en-US" sz="2200" b="1" i="1" dirty="0"/>
              <a:t>--Patrick Combs</a:t>
            </a:r>
          </a:p>
        </p:txBody>
      </p:sp>
      <p:pic>
        <p:nvPicPr>
          <p:cNvPr id="2050" name="Picture 2" descr="falcon-logo-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846117"/>
            <a:ext cx="3795752" cy="2388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2" descr="http://wotl.ca/images/augu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7282" y="5562600"/>
            <a:ext cx="1866900" cy="99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10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828800"/>
            <a:ext cx="8280344" cy="646331"/>
          </a:xfrm>
          <a:prstGeom prst="rect">
            <a:avLst/>
          </a:prstGeom>
        </p:spPr>
        <p:txBody>
          <a:bodyPr wrap="none">
            <a:spAutoFit/>
          </a:bodyPr>
          <a:lstStyle/>
          <a:p>
            <a:r>
              <a:rPr lang="en-US" sz="3600" dirty="0"/>
              <a:t>https://codehs.com/course/649/lesson/3.1</a:t>
            </a:r>
          </a:p>
        </p:txBody>
      </p:sp>
    </p:spTree>
    <p:extLst>
      <p:ext uri="{BB962C8B-B14F-4D97-AF65-F5344CB8AC3E}">
        <p14:creationId xmlns:p14="http://schemas.microsoft.com/office/powerpoint/2010/main" val="1696305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740307"/>
          </a:xfrm>
          <a:prstGeom prst="rect">
            <a:avLst/>
          </a:prstGeom>
        </p:spPr>
        <p:txBody>
          <a:bodyPr wrap="square">
            <a:spAutoFit/>
          </a:bodyPr>
          <a:lstStyle/>
          <a:p>
            <a:r>
              <a:rPr lang="en-US" dirty="0"/>
              <a:t>Famous Computer Developers</a:t>
            </a:r>
          </a:p>
          <a:p>
            <a:r>
              <a:rPr lang="en-US" dirty="0"/>
              <a:t>As you saw in the previous video, there was no one person who was responsible for inventing the computer as we know it today. Instead, there were many people who contributed to its development.</a:t>
            </a:r>
          </a:p>
          <a:p>
            <a:r>
              <a:rPr lang="en-US" dirty="0"/>
              <a:t>Here is a small list of famous people who contributed to the development of the computer:</a:t>
            </a:r>
          </a:p>
          <a:p>
            <a:r>
              <a:rPr lang="en-US" dirty="0"/>
              <a:t>Charles Babbage</a:t>
            </a:r>
          </a:p>
          <a:p>
            <a:r>
              <a:rPr lang="en-US" dirty="0"/>
              <a:t>George Boole</a:t>
            </a:r>
          </a:p>
          <a:p>
            <a:r>
              <a:rPr lang="en-US" dirty="0"/>
              <a:t>Ava Lovelace</a:t>
            </a:r>
          </a:p>
          <a:p>
            <a:r>
              <a:rPr lang="en-US" dirty="0"/>
              <a:t>Grace Hopper</a:t>
            </a:r>
          </a:p>
          <a:p>
            <a:r>
              <a:rPr lang="en-US" dirty="0"/>
              <a:t>Alan Turing</a:t>
            </a:r>
          </a:p>
          <a:p>
            <a:r>
              <a:rPr lang="en-US" dirty="0"/>
              <a:t>John von Neumann</a:t>
            </a:r>
          </a:p>
          <a:p>
            <a:r>
              <a:rPr lang="en-US" dirty="0"/>
              <a:t>Konrad </a:t>
            </a:r>
            <a:r>
              <a:rPr lang="en-US" dirty="0" err="1"/>
              <a:t>Zuse</a:t>
            </a:r>
            <a:endParaRPr lang="en-US" dirty="0"/>
          </a:p>
          <a:p>
            <a:r>
              <a:rPr lang="en-US" dirty="0"/>
              <a:t>Joseph Marie Jacquard</a:t>
            </a:r>
          </a:p>
          <a:p>
            <a:r>
              <a:rPr lang="en-US" dirty="0"/>
              <a:t>John Vincent </a:t>
            </a:r>
            <a:r>
              <a:rPr lang="en-US" dirty="0" err="1"/>
              <a:t>Atanasoff</a:t>
            </a:r>
            <a:r>
              <a:rPr lang="en-US" dirty="0"/>
              <a:t> and Clifford E. Berry</a:t>
            </a:r>
          </a:p>
          <a:p>
            <a:r>
              <a:rPr lang="en-US" dirty="0"/>
              <a:t>Frederic C. Williams, Tom Kilburn and Geoff </a:t>
            </a:r>
            <a:r>
              <a:rPr lang="en-US" dirty="0" err="1"/>
              <a:t>Tootil</a:t>
            </a:r>
            <a:endParaRPr lang="en-US" dirty="0"/>
          </a:p>
          <a:p>
            <a:r>
              <a:rPr lang="en-US" dirty="0"/>
              <a:t>Adam Osborne</a:t>
            </a:r>
          </a:p>
          <a:p>
            <a:r>
              <a:rPr lang="en-US" dirty="0"/>
              <a:t>Alan Kay</a:t>
            </a:r>
          </a:p>
          <a:p>
            <a:r>
              <a:rPr lang="en-US" dirty="0"/>
              <a:t>Bob </a:t>
            </a:r>
            <a:r>
              <a:rPr lang="en-US" dirty="0" err="1"/>
              <a:t>Bemer</a:t>
            </a:r>
            <a:endParaRPr lang="en-US" dirty="0"/>
          </a:p>
          <a:p>
            <a:r>
              <a:rPr lang="en-US" dirty="0"/>
              <a:t>Steve Wozniak</a:t>
            </a:r>
          </a:p>
          <a:p>
            <a:r>
              <a:rPr lang="en-US" dirty="0"/>
              <a:t>Jack </a:t>
            </a:r>
            <a:r>
              <a:rPr lang="en-US" dirty="0" err="1"/>
              <a:t>Tramiel</a:t>
            </a:r>
            <a:endParaRPr lang="en-US" dirty="0"/>
          </a:p>
          <a:p>
            <a:r>
              <a:rPr lang="en-US" dirty="0"/>
              <a:t>Break up into groups or pairs and research what one of these people or teams of people did to further the development of computers.</a:t>
            </a:r>
          </a:p>
          <a:p>
            <a:r>
              <a:rPr lang="en-US" dirty="0"/>
              <a:t>Share your findings with the rest of the class. Which people do you think were the most </a:t>
            </a:r>
            <a:r>
              <a:rPr lang="en-US" dirty="0" err="1"/>
              <a:t>influenital</a:t>
            </a:r>
            <a:r>
              <a:rPr lang="en-US" dirty="0"/>
              <a:t> in developing the modern computer? Why?</a:t>
            </a:r>
          </a:p>
        </p:txBody>
      </p:sp>
    </p:spTree>
    <p:extLst>
      <p:ext uri="{BB962C8B-B14F-4D97-AF65-F5344CB8AC3E}">
        <p14:creationId xmlns:p14="http://schemas.microsoft.com/office/powerpoint/2010/main" val="2981400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TotalTime>
  <Words>225</Words>
  <Application>Microsoft Office PowerPoint</Application>
  <PresentationFormat>On-screen Show (4:3)</PresentationFormat>
  <Paragraphs>37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Comic Sans MS</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Tywania Griffin</dc:creator>
  <cp:lastModifiedBy>Computersci</cp:lastModifiedBy>
  <cp:revision>263</cp:revision>
  <dcterms:created xsi:type="dcterms:W3CDTF">2013-08-06T06:59:20Z</dcterms:created>
  <dcterms:modified xsi:type="dcterms:W3CDTF">2016-08-16T00:06:08Z</dcterms:modified>
</cp:coreProperties>
</file>